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7" r:id="rId1"/>
  </p:sldMasterIdLst>
  <p:notesMasterIdLst>
    <p:notesMasterId r:id="rId23"/>
  </p:notesMasterIdLst>
  <p:sldIdLst>
    <p:sldId id="256" r:id="rId2"/>
    <p:sldId id="278" r:id="rId3"/>
    <p:sldId id="267" r:id="rId4"/>
    <p:sldId id="268" r:id="rId5"/>
    <p:sldId id="269" r:id="rId6"/>
    <p:sldId id="262" r:id="rId7"/>
    <p:sldId id="270" r:id="rId8"/>
    <p:sldId id="272" r:id="rId9"/>
    <p:sldId id="257" r:id="rId10"/>
    <p:sldId id="259" r:id="rId11"/>
    <p:sldId id="258" r:id="rId12"/>
    <p:sldId id="261" r:id="rId13"/>
    <p:sldId id="265" r:id="rId14"/>
    <p:sldId id="260" r:id="rId15"/>
    <p:sldId id="266" r:id="rId16"/>
    <p:sldId id="271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en-CA"/>
    </a:defPPr>
    <a:lvl1pPr algn="l" rtl="0" fontAlgn="base">
      <a:lnSpc>
        <a:spcPct val="80000"/>
      </a:lnSpc>
      <a:spcBef>
        <a:spcPct val="2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lnSpc>
        <a:spcPct val="80000"/>
      </a:lnSpc>
      <a:spcBef>
        <a:spcPct val="2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lnSpc>
        <a:spcPct val="80000"/>
      </a:lnSpc>
      <a:spcBef>
        <a:spcPct val="2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lnSpc>
        <a:spcPct val="80000"/>
      </a:lnSpc>
      <a:spcBef>
        <a:spcPct val="2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lnSpc>
        <a:spcPct val="80000"/>
      </a:lnSpc>
      <a:spcBef>
        <a:spcPct val="2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66"/>
    <a:srgbClr val="0099FF"/>
    <a:srgbClr val="00FFCC"/>
    <a:srgbClr val="00CC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 preferSingleView="1">
    <p:restoredLeft sz="15620" autoAdjust="0"/>
    <p:restoredTop sz="94836" autoAdjust="0"/>
  </p:normalViewPr>
  <p:slideViewPr>
    <p:cSldViewPr snapToGrid="0">
      <p:cViewPr>
        <p:scale>
          <a:sx n="100" d="100"/>
          <a:sy n="100" d="100"/>
        </p:scale>
        <p:origin x="-816" y="4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200"/>
            </a:lvl1pPr>
          </a:lstStyle>
          <a:p>
            <a:endParaRPr lang="en-CA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200"/>
            </a:lvl1pPr>
          </a:lstStyle>
          <a:p>
            <a:endParaRPr lang="en-CA"/>
          </a:p>
        </p:txBody>
      </p:sp>
      <p:sp>
        <p:nvSpPr>
          <p:cNvPr id="61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200"/>
            </a:lvl1pPr>
          </a:lstStyle>
          <a:p>
            <a:endParaRPr lang="en-CA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200"/>
            </a:lvl1pPr>
          </a:lstStyle>
          <a:p>
            <a:fld id="{90BA99CB-63A4-4911-B461-6D09D90E6C17}" type="slidenum">
              <a:rPr lang="en-CA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ADAF26-811C-40E9-970A-61414307CF54}" type="slidenum">
              <a:rPr lang="en-CA"/>
              <a:pPr/>
              <a:t>1</a:t>
            </a:fld>
            <a:endParaRPr lang="en-CA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51635F-23C9-4EEC-B64A-65CA1DB5D048}" type="slidenum">
              <a:rPr lang="en-CA"/>
              <a:pPr/>
              <a:t>6</a:t>
            </a:fld>
            <a:endParaRPr lang="en-CA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51635F-23C9-4EEC-B64A-65CA1DB5D048}" type="slidenum">
              <a:rPr lang="en-CA"/>
              <a:pPr/>
              <a:t>7</a:t>
            </a:fld>
            <a:endParaRPr lang="en-CA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6126F8-AF88-4B4F-8901-3EDE7371D7D1}" type="slidenum">
              <a:rPr lang="en-CA"/>
              <a:pPr/>
              <a:t>9</a:t>
            </a:fld>
            <a:endParaRPr lang="en-CA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0FE828-185A-40DB-B0A2-C28B273E9F23}" type="slidenum">
              <a:rPr lang="en-CA"/>
              <a:pPr/>
              <a:t>10</a:t>
            </a:fld>
            <a:endParaRPr lang="en-CA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B7CBD3-5650-4401-8B22-0693D99D1CDB}" type="slidenum">
              <a:rPr lang="en-CA"/>
              <a:pPr/>
              <a:t>11</a:t>
            </a:fld>
            <a:endParaRPr lang="en-CA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C73BA0-0438-4EAD-B9F5-8345433F0F13}" type="slidenum">
              <a:rPr lang="en-CA"/>
              <a:pPr/>
              <a:t>12</a:t>
            </a:fld>
            <a:endParaRPr lang="en-CA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1C22A6-CDDB-4A8A-8103-CD9A0175F849}" type="slidenum">
              <a:rPr lang="en-CA"/>
              <a:pPr/>
              <a:t>13</a:t>
            </a:fld>
            <a:endParaRPr lang="en-CA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43A4F5-A5A4-4C51-991F-DFCC524BB603}" type="slidenum">
              <a:rPr lang="en-CA"/>
              <a:pPr/>
              <a:t>14</a:t>
            </a:fld>
            <a:endParaRPr lang="en-CA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295400"/>
            <a:ext cx="8229600" cy="1143000"/>
          </a:xfrm>
        </p:spPr>
        <p:txBody>
          <a:bodyPr/>
          <a:lstStyle>
            <a:lvl1pPr algn="r">
              <a:defRPr sz="3600"/>
            </a:lvl1pPr>
          </a:lstStyle>
          <a:p>
            <a:r>
              <a:rPr lang="en-CA"/>
              <a:t>Click to edit Master title style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11575" y="2819400"/>
            <a:ext cx="5051425" cy="1295400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r>
              <a:rPr lang="en-CA"/>
              <a:t>Click to edit Master subtitle style</a:t>
            </a:r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3048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5052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9342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5188B5F-3A28-42AD-88B2-7AE26D63F3AA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42562B-8D3A-4EDC-83D7-4EC85336B2D3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304800"/>
            <a:ext cx="1752600" cy="5662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52600" y="304800"/>
            <a:ext cx="5105400" cy="5662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8F251B-1542-4AAF-8FD6-190B391AEC5A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B914D2-0A4C-400F-8812-601416CE44E9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8C25EE-8B1A-4FCA-9680-B74CE766C751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52600" y="1395413"/>
            <a:ext cx="3429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0" y="1395413"/>
            <a:ext cx="3429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27D0D-6D2E-432C-9548-6E38450F4ABB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83B5A4-0C55-4168-A448-B0E0E0BCACF9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65CF33-3751-4A52-992E-584879762614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2D0CB1-238E-41D8-BC79-29C2B4C6EFDA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897271-313E-40FA-8965-AB9DD6959F9E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D93F23-CA16-4B36-B6D7-473FADDBBB7F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304800"/>
            <a:ext cx="7010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title style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52600" y="1395413"/>
            <a:ext cx="7010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 Second level</a:t>
            </a:r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905000" y="6400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/>
            </a:lvl1pPr>
          </a:lstStyle>
          <a:p>
            <a:endParaRPr lang="en-CA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16413" y="6400800"/>
            <a:ext cx="2084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/>
            </a:lvl1pPr>
          </a:lstStyle>
          <a:p>
            <a:endParaRPr lang="en-CA"/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91400" y="6400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/>
            </a:lvl1pPr>
          </a:lstStyle>
          <a:p>
            <a:fld id="{78577A6B-1C6E-4ACE-8DD1-193140F97635}" type="slidenum">
              <a:rPr lang="en-CA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5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200" i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14388" y="1339850"/>
            <a:ext cx="7429500" cy="1143000"/>
          </a:xfrm>
        </p:spPr>
        <p:txBody>
          <a:bodyPr/>
          <a:lstStyle/>
          <a:p>
            <a:r>
              <a:rPr lang="en-CA" dirty="0" smtClean="0"/>
              <a:t>Microsoft Learning Essentials</a:t>
            </a:r>
            <a:endParaRPr lang="en-CA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92438" y="2768600"/>
            <a:ext cx="5248275" cy="110966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CA" b="1" dirty="0" smtClean="0"/>
              <a:t>An Introduction</a:t>
            </a:r>
          </a:p>
          <a:p>
            <a:pPr>
              <a:spcBef>
                <a:spcPct val="0"/>
              </a:spcBef>
            </a:pPr>
            <a:r>
              <a:rPr lang="en-CA" b="1" i="1" dirty="0" smtClean="0"/>
              <a:t>By Allen </a:t>
            </a:r>
            <a:r>
              <a:rPr lang="en-CA" b="1" i="1" dirty="0" err="1" smtClean="0"/>
              <a:t>Steeves</a:t>
            </a:r>
            <a:endParaRPr lang="en-CA" b="1" i="1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To Whom Is It Available?</a:t>
            </a:r>
            <a:endParaRPr lang="en-CA" dirty="0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1752600" y="1395413"/>
            <a:ext cx="6735763" cy="4572000"/>
          </a:xfrm>
        </p:spPr>
        <p:txBody>
          <a:bodyPr/>
          <a:lstStyle/>
          <a:p>
            <a:r>
              <a:rPr lang="en-CA" sz="3200" dirty="0" smtClean="0"/>
              <a:t>Only available to Microsoft Academic Volume Licensing customers</a:t>
            </a:r>
          </a:p>
          <a:p>
            <a:r>
              <a:rPr lang="en-CA" sz="3200" dirty="0" smtClean="0"/>
              <a:t>Academic customers with volume licenses for Microsoft Office 2007, Microsoft Office 2003, Microsoft Office XP, Professional or Standard editions, </a:t>
            </a:r>
            <a:r>
              <a:rPr lang="en-CA" sz="3200" u="sng" dirty="0" smtClean="0"/>
              <a:t>are licensed to use Learning Essentials at </a:t>
            </a:r>
            <a:r>
              <a:rPr lang="en-CA" sz="3200" u="sng" dirty="0" smtClean="0">
                <a:solidFill>
                  <a:srgbClr val="FF0000"/>
                </a:solidFill>
              </a:rPr>
              <a:t>no additional licensing cost</a:t>
            </a:r>
            <a:endParaRPr lang="en-CA" sz="3200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How Do I Get It?</a:t>
            </a:r>
            <a:endParaRPr lang="en-CA" dirty="0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CA" dirty="0"/>
              <a:t>	</a:t>
            </a:r>
            <a:r>
              <a:rPr lang="en-CA" sz="3200" dirty="0" smtClean="0"/>
              <a:t>You can either</a:t>
            </a:r>
            <a:endParaRPr lang="en-CA" sz="3200" dirty="0"/>
          </a:p>
          <a:p>
            <a:pPr lvl="1"/>
            <a:r>
              <a:rPr lang="en-CA" sz="2800" dirty="0" smtClean="0"/>
              <a:t>Download it yourself from</a:t>
            </a:r>
          </a:p>
          <a:p>
            <a:pPr lvl="2"/>
            <a:r>
              <a:rPr lang="en-CA" sz="2800" dirty="0" smtClean="0">
                <a:solidFill>
                  <a:srgbClr val="006666"/>
                </a:solidFill>
              </a:rPr>
              <a:t>Microsoft.com/</a:t>
            </a:r>
            <a:r>
              <a:rPr lang="en-CA" sz="2800" dirty="0" err="1" smtClean="0">
                <a:solidFill>
                  <a:srgbClr val="006666"/>
                </a:solidFill>
              </a:rPr>
              <a:t>learningessentials</a:t>
            </a:r>
            <a:endParaRPr lang="en-CA" sz="2800" dirty="0">
              <a:solidFill>
                <a:srgbClr val="006666"/>
              </a:solidFill>
            </a:endParaRPr>
          </a:p>
          <a:p>
            <a:pPr lvl="1"/>
            <a:r>
              <a:rPr lang="en-CA" sz="2800" dirty="0" smtClean="0"/>
              <a:t>Have it distributed by your IT department with an installation CD</a:t>
            </a:r>
          </a:p>
          <a:p>
            <a:pPr lvl="2">
              <a:buNone/>
            </a:pPr>
            <a:r>
              <a:rPr lang="en-CA" i="1" dirty="0" smtClean="0"/>
              <a:t>or</a:t>
            </a:r>
            <a:endParaRPr lang="en-CA" i="1" dirty="0" smtClean="0"/>
          </a:p>
          <a:p>
            <a:pPr lvl="1"/>
            <a:r>
              <a:rPr lang="en-CA" sz="2800" dirty="0" smtClean="0"/>
              <a:t>Have it available through your network</a:t>
            </a:r>
            <a:endParaRPr lang="en-CA" sz="28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Top Features</a:t>
            </a:r>
            <a:endParaRPr lang="en-CA" dirty="0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1752600" y="1395413"/>
            <a:ext cx="6858000" cy="4572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CA" sz="3200" dirty="0" smtClean="0"/>
              <a:t>Educator and Student Centres</a:t>
            </a:r>
            <a:endParaRPr lang="en-CA" sz="3200" dirty="0"/>
          </a:p>
          <a:p>
            <a:pPr>
              <a:lnSpc>
                <a:spcPct val="90000"/>
              </a:lnSpc>
            </a:pPr>
            <a:r>
              <a:rPr lang="en-CA" sz="3200" dirty="0" smtClean="0"/>
              <a:t>Toolbars</a:t>
            </a:r>
            <a:endParaRPr lang="en-CA" sz="3200" dirty="0"/>
          </a:p>
          <a:p>
            <a:pPr>
              <a:lnSpc>
                <a:spcPct val="90000"/>
              </a:lnSpc>
            </a:pPr>
            <a:r>
              <a:rPr lang="en-CA" sz="3200" dirty="0" smtClean="0"/>
              <a:t>Tutorials</a:t>
            </a:r>
          </a:p>
          <a:p>
            <a:pPr lvl="1">
              <a:lnSpc>
                <a:spcPct val="90000"/>
              </a:lnSpc>
            </a:pPr>
            <a:r>
              <a:rPr lang="en-CA" sz="3000" dirty="0" smtClean="0"/>
              <a:t>By leading Educational Publishers</a:t>
            </a:r>
            <a:endParaRPr lang="en-CA" sz="3000" dirty="0"/>
          </a:p>
          <a:p>
            <a:pPr>
              <a:lnSpc>
                <a:spcPct val="90000"/>
              </a:lnSpc>
            </a:pPr>
            <a:r>
              <a:rPr lang="en-CA" sz="3200" dirty="0" smtClean="0"/>
              <a:t>Templates</a:t>
            </a:r>
          </a:p>
          <a:p>
            <a:pPr>
              <a:lnSpc>
                <a:spcPct val="90000"/>
              </a:lnSpc>
            </a:pPr>
            <a:r>
              <a:rPr lang="en-CA" sz="3200" dirty="0" smtClean="0"/>
              <a:t>Side-by-side Project Assistance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Educator and Student Centres</a:t>
            </a:r>
            <a:endParaRPr lang="en-CA" dirty="0"/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6605588" y="223838"/>
            <a:ext cx="2139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endParaRPr lang="en-US"/>
          </a:p>
        </p:txBody>
      </p:sp>
      <p:pic>
        <p:nvPicPr>
          <p:cNvPr id="6963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1775" y="3661315"/>
            <a:ext cx="4305300" cy="3196685"/>
          </a:xfrm>
          <a:prstGeom prst="rect">
            <a:avLst/>
          </a:prstGeom>
          <a:noFill/>
          <a:ln w="28575" cap="flat" cmpd="sng" algn="ctr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69639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52725" y="991218"/>
            <a:ext cx="4333875" cy="3217902"/>
          </a:xfrm>
          <a:prstGeom prst="rect">
            <a:avLst/>
          </a:prstGeom>
          <a:noFill/>
          <a:ln w="28575" cap="flat" cmpd="sng" algn="ctr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Toolbars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2800" dirty="0" smtClean="0"/>
              <a:t>Math and Science Tools</a:t>
            </a:r>
          </a:p>
          <a:p>
            <a:r>
              <a:rPr lang="en-CA" sz="2800" dirty="0" smtClean="0"/>
              <a:t>Math Symbols</a:t>
            </a:r>
          </a:p>
          <a:p>
            <a:r>
              <a:rPr lang="en-CA" sz="2800" dirty="0" smtClean="0"/>
              <a:t>French Language Tools</a:t>
            </a:r>
          </a:p>
          <a:p>
            <a:r>
              <a:rPr lang="en-CA" sz="2800" dirty="0" smtClean="0"/>
              <a:t>Spanish Language Tools</a:t>
            </a:r>
          </a:p>
          <a:p>
            <a:r>
              <a:rPr lang="en-CA" sz="2800" dirty="0" smtClean="0"/>
              <a:t>German Language Tools</a:t>
            </a:r>
          </a:p>
          <a:p>
            <a:r>
              <a:rPr lang="en-CA" sz="2800" dirty="0" smtClean="0"/>
              <a:t>Test and Quiz Tools</a:t>
            </a:r>
          </a:p>
          <a:p>
            <a:r>
              <a:rPr lang="en-CA" sz="2800" dirty="0" smtClean="0"/>
              <a:t>Report Tools</a:t>
            </a:r>
            <a:endParaRPr lang="en-CA" sz="28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Tutorials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3600" dirty="0" smtClean="0"/>
              <a:t>Tutorials offered </a:t>
            </a:r>
            <a:r>
              <a:rPr lang="en-CA" sz="3600" dirty="0" smtClean="0"/>
              <a:t>at the right time</a:t>
            </a:r>
            <a:endParaRPr lang="en-CA" sz="3600" dirty="0" smtClean="0"/>
          </a:p>
          <a:p>
            <a:r>
              <a:rPr lang="en-CA" sz="3600" dirty="0" smtClean="0"/>
              <a:t>“Helpful hints” </a:t>
            </a:r>
            <a:r>
              <a:rPr lang="en-CA" sz="3600" dirty="0" smtClean="0"/>
              <a:t>windows and tutorial sites</a:t>
            </a:r>
            <a:endParaRPr lang="en-CA" sz="36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3815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 bwMode="auto">
          <a:xfrm>
            <a:off x="7610475" y="419100"/>
            <a:ext cx="1533525" cy="5486400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33725" y="2447925"/>
            <a:ext cx="3952876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CA" sz="2000" dirty="0" smtClean="0">
                <a:solidFill>
                  <a:schemeClr val="bg1"/>
                </a:solidFill>
              </a:rPr>
              <a:t>Side-by-Side Project Assistance</a:t>
            </a:r>
            <a:endParaRPr lang="en-CA" sz="2000" dirty="0">
              <a:solidFill>
                <a:schemeClr val="bg1"/>
              </a:solidFill>
            </a:endParaRPr>
          </a:p>
        </p:txBody>
      </p:sp>
      <p:sp>
        <p:nvSpPr>
          <p:cNvPr id="7" name="Isosceles Triangle 6"/>
          <p:cNvSpPr/>
          <p:nvPr/>
        </p:nvSpPr>
        <p:spPr bwMode="auto">
          <a:xfrm rot="5400000">
            <a:off x="6877050" y="2266950"/>
            <a:ext cx="1066800" cy="647700"/>
          </a:xfrm>
          <a:prstGeom prst="triangle">
            <a:avLst/>
          </a:prstGeom>
          <a:solidFill>
            <a:srgbClr val="FF0000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4400" dirty="0" smtClean="0"/>
              <a:t>Making It Work</a:t>
            </a:r>
            <a:endParaRPr lang="en-CA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3600" dirty="0" smtClean="0"/>
              <a:t>Learning Essentials for Students installed on lab computers</a:t>
            </a:r>
          </a:p>
          <a:p>
            <a:r>
              <a:rPr lang="en-CA" sz="3600" dirty="0" smtClean="0"/>
              <a:t>Learning Essentials for Educators installed on your personal computer</a:t>
            </a:r>
          </a:p>
          <a:p>
            <a:pPr>
              <a:buNone/>
            </a:pPr>
            <a:endParaRPr lang="en-CA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sz="2800" i="1" dirty="0" smtClean="0"/>
              <a:t>With Learning Essentials, educators and students can get started, stay organized, and successfully complete high-quality work. Educators can create effective instructional resources, complete administrative tasks, and implement new teaching strategies. </a:t>
            </a:r>
            <a:endParaRPr lang="en-CA" sz="2800" i="1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In a Nutshell…</a:t>
            </a:r>
            <a:endParaRPr lang="en-CA" dirty="0"/>
          </a:p>
        </p:txBody>
      </p:sp>
    </p:spTree>
  </p:cSld>
  <p:clrMapOvr>
    <a:masterClrMapping/>
  </p:clrMapOvr>
  <p:transition>
    <p:fade thruBlk="1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Let’s Play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Creating a test (demo only)</a:t>
            </a:r>
          </a:p>
          <a:p>
            <a:r>
              <a:rPr lang="en-CA" dirty="0" smtClean="0"/>
              <a:t>Use French Accents (demo only)</a:t>
            </a:r>
          </a:p>
          <a:p>
            <a:r>
              <a:rPr lang="en-CA" dirty="0" smtClean="0"/>
              <a:t>Go through some of the templates</a:t>
            </a:r>
          </a:p>
          <a:p>
            <a:r>
              <a:rPr lang="en-CA" sz="3200" dirty="0" smtClean="0">
                <a:solidFill>
                  <a:srgbClr val="FF0000"/>
                </a:solidFill>
              </a:rPr>
              <a:t>THIS IS LIKE GETTING </a:t>
            </a:r>
            <a:br>
              <a:rPr lang="en-CA" sz="3200" dirty="0" smtClean="0">
                <a:solidFill>
                  <a:srgbClr val="FF0000"/>
                </a:solidFill>
              </a:rPr>
            </a:br>
            <a:r>
              <a:rPr lang="en-CA" sz="3200" dirty="0" smtClean="0">
                <a:solidFill>
                  <a:srgbClr val="FF0000"/>
                </a:solidFill>
              </a:rPr>
              <a:t>FREE PD for your TEACHERS</a:t>
            </a:r>
          </a:p>
          <a:p>
            <a:pPr>
              <a:buNone/>
            </a:pPr>
            <a:endParaRPr lang="en-CA" sz="3200" dirty="0" smtClean="0">
              <a:solidFill>
                <a:srgbClr val="FF0000"/>
              </a:solidFill>
            </a:endParaRPr>
          </a:p>
          <a:p>
            <a:endParaRPr lang="en-CA" dirty="0"/>
          </a:p>
        </p:txBody>
      </p:sp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5526" y="2733675"/>
            <a:ext cx="6448424" cy="838200"/>
          </a:xfrm>
        </p:spPr>
        <p:txBody>
          <a:bodyPr/>
          <a:lstStyle/>
          <a:p>
            <a:pPr algn="ctr"/>
            <a:r>
              <a:rPr lang="en-CA" dirty="0" smtClean="0"/>
              <a:t>What is a Technology Mentor?</a:t>
            </a:r>
            <a:br>
              <a:rPr lang="en-CA" dirty="0" smtClean="0"/>
            </a:br>
            <a:r>
              <a:rPr lang="en-CA" sz="2000" dirty="0" smtClean="0"/>
              <a:t>(in NB)</a:t>
            </a:r>
            <a:endParaRPr lang="en-CA" dirty="0"/>
          </a:p>
        </p:txBody>
      </p:sp>
    </p:spTree>
  </p:cSld>
  <p:clrMapOvr>
    <a:masterClrMapping/>
  </p:clrMapOvr>
  <p:transition>
    <p:fade thruBlk="1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Comments / Questions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Usefulness</a:t>
            </a:r>
          </a:p>
          <a:p>
            <a:r>
              <a:rPr lang="en-CA" dirty="0" smtClean="0"/>
              <a:t>Infrastructure</a:t>
            </a:r>
          </a:p>
          <a:p>
            <a:r>
              <a:rPr lang="en-CA" dirty="0" smtClean="0"/>
              <a:t>PD for teachers</a:t>
            </a:r>
          </a:p>
          <a:p>
            <a:endParaRPr lang="en-CA" dirty="0" smtClean="0"/>
          </a:p>
        </p:txBody>
      </p:sp>
    </p:spTree>
  </p:cSld>
  <p:clrMapOvr>
    <a:masterClrMapping/>
  </p:clrMapOvr>
  <p:transition>
    <p:fade thruBlk="1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19225" y="2047875"/>
            <a:ext cx="772477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8000" dirty="0" smtClean="0"/>
              <a:t>Experimentation Time!</a:t>
            </a:r>
            <a:endParaRPr lang="en-CA" sz="8000" dirty="0"/>
          </a:p>
        </p:txBody>
      </p:sp>
      <p:sp>
        <p:nvSpPr>
          <p:cNvPr id="5" name="TextBox 4"/>
          <p:cNvSpPr txBox="1"/>
          <p:nvPr/>
        </p:nvSpPr>
        <p:spPr>
          <a:xfrm>
            <a:off x="2695575" y="6429375"/>
            <a:ext cx="4981575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Allen.Steeves@nbed.nb.ca</a:t>
            </a:r>
            <a:endParaRPr lang="en-CA" dirty="0"/>
          </a:p>
        </p:txBody>
      </p:sp>
    </p:spTree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0250" y="904875"/>
            <a:ext cx="7010400" cy="838200"/>
          </a:xfrm>
        </p:spPr>
        <p:txBody>
          <a:bodyPr/>
          <a:lstStyle/>
          <a:p>
            <a:r>
              <a:rPr lang="en-CA" dirty="0" smtClean="0"/>
              <a:t>User Account </a:t>
            </a:r>
            <a:br>
              <a:rPr lang="en-CA" dirty="0" smtClean="0"/>
            </a:br>
            <a:r>
              <a:rPr lang="en-CA" dirty="0" smtClean="0"/>
              <a:t>SFU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2014538"/>
            <a:ext cx="7010400" cy="4572000"/>
          </a:xfrm>
        </p:spPr>
        <p:txBody>
          <a:bodyPr/>
          <a:lstStyle/>
          <a:p>
            <a:r>
              <a:rPr lang="en-CA" sz="3600" dirty="0" smtClean="0"/>
              <a:t>sguest04</a:t>
            </a:r>
          </a:p>
          <a:p>
            <a:r>
              <a:rPr lang="en-CA" sz="3600" dirty="0" smtClean="0"/>
              <a:t>8@86Knnc (password)</a:t>
            </a:r>
            <a:endParaRPr lang="en-CA" sz="36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echtoday.110mb.com/wp-content/microsoft-office-log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2034102"/>
            <a:ext cx="4997450" cy="3801547"/>
          </a:xfrm>
          <a:prstGeom prst="rect">
            <a:avLst/>
          </a:prstGeom>
          <a:noFill/>
        </p:spPr>
      </p:pic>
      <p:cxnSp>
        <p:nvCxnSpPr>
          <p:cNvPr id="7" name="Straight Connector 6"/>
          <p:cNvCxnSpPr/>
          <p:nvPr/>
        </p:nvCxnSpPr>
        <p:spPr bwMode="auto">
          <a:xfrm>
            <a:off x="2066925" y="4448175"/>
            <a:ext cx="5172075" cy="714375"/>
          </a:xfrm>
          <a:prstGeom prst="line">
            <a:avLst/>
          </a:prstGeom>
          <a:solidFill>
            <a:srgbClr val="C0C0C0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3067050" y="3914775"/>
            <a:ext cx="6076950" cy="1781175"/>
          </a:xfrm>
          <a:prstGeom prst="line">
            <a:avLst/>
          </a:prstGeom>
          <a:solidFill>
            <a:srgbClr val="C0C0C0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echtoday.110mb.com/wp-content/microsoft-office-log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2034102"/>
            <a:ext cx="4997450" cy="3801547"/>
          </a:xfrm>
          <a:prstGeom prst="rect">
            <a:avLst/>
          </a:prstGeom>
          <a:noFill/>
        </p:spPr>
      </p:pic>
      <p:cxnSp>
        <p:nvCxnSpPr>
          <p:cNvPr id="7" name="Straight Connector 6"/>
          <p:cNvCxnSpPr/>
          <p:nvPr/>
        </p:nvCxnSpPr>
        <p:spPr bwMode="auto">
          <a:xfrm>
            <a:off x="2066925" y="4448175"/>
            <a:ext cx="5172075" cy="714375"/>
          </a:xfrm>
          <a:prstGeom prst="line">
            <a:avLst/>
          </a:prstGeom>
          <a:solidFill>
            <a:srgbClr val="C0C0C0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3067050" y="3914775"/>
            <a:ext cx="6076950" cy="1781175"/>
          </a:xfrm>
          <a:prstGeom prst="line">
            <a:avLst/>
          </a:prstGeom>
          <a:solidFill>
            <a:srgbClr val="C0C0C0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3000375" y="4438649"/>
            <a:ext cx="5848349" cy="117570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A" sz="8800" b="1" dirty="0" smtClean="0"/>
              <a:t>School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895475" y="2081213"/>
            <a:ext cx="7248525" cy="4572000"/>
          </a:xfrm>
        </p:spPr>
        <p:txBody>
          <a:bodyPr/>
          <a:lstStyle/>
          <a:p>
            <a:pPr marL="0" indent="0" algn="ctr">
              <a:buNone/>
            </a:pPr>
            <a:r>
              <a:rPr lang="en-CA" sz="4000" dirty="0" smtClean="0"/>
              <a:t>Curriculum-Based </a:t>
            </a:r>
            <a:r>
              <a:rPr lang="en-CA" sz="4000" dirty="0" smtClean="0">
                <a:solidFill>
                  <a:srgbClr val="FF0000"/>
                </a:solidFill>
              </a:rPr>
              <a:t>Templates</a:t>
            </a:r>
            <a:br>
              <a:rPr lang="en-CA" sz="4000" dirty="0" smtClean="0">
                <a:solidFill>
                  <a:srgbClr val="FF0000"/>
                </a:solidFill>
              </a:rPr>
            </a:br>
            <a:r>
              <a:rPr lang="en-CA" sz="4000" dirty="0" smtClean="0"/>
              <a:t>and </a:t>
            </a:r>
            <a:r>
              <a:rPr lang="en-CA" sz="4000" dirty="0" smtClean="0">
                <a:solidFill>
                  <a:srgbClr val="FF0000"/>
                </a:solidFill>
              </a:rPr>
              <a:t>Toolbars</a:t>
            </a:r>
          </a:p>
          <a:p>
            <a:pPr lvl="1"/>
            <a:r>
              <a:rPr lang="en-CA" sz="2400" dirty="0" smtClean="0"/>
              <a:t>Word	</a:t>
            </a:r>
          </a:p>
          <a:p>
            <a:pPr lvl="1"/>
            <a:r>
              <a:rPr lang="en-CA" sz="2400" dirty="0" smtClean="0"/>
              <a:t>Excel</a:t>
            </a:r>
          </a:p>
          <a:p>
            <a:pPr lvl="1"/>
            <a:r>
              <a:rPr lang="en-CA" sz="2400" dirty="0" smtClean="0"/>
              <a:t>PowerPoint</a:t>
            </a:r>
            <a:endParaRPr lang="en-CA" sz="24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486025" y="1433513"/>
            <a:ext cx="7010400" cy="4572000"/>
          </a:xfrm>
        </p:spPr>
        <p:txBody>
          <a:bodyPr/>
          <a:lstStyle/>
          <a:p>
            <a:pPr marL="0" indent="0">
              <a:buNone/>
            </a:pPr>
            <a:r>
              <a:rPr lang="en-CA" sz="4800" dirty="0" smtClean="0"/>
              <a:t>Allows </a:t>
            </a:r>
            <a:r>
              <a:rPr lang="en-CA" sz="4800" dirty="0" smtClean="0"/>
              <a:t>teachers and students to produce </a:t>
            </a:r>
            <a:r>
              <a:rPr lang="en-CA" sz="4800" dirty="0" smtClean="0">
                <a:solidFill>
                  <a:srgbClr val="FF0000"/>
                </a:solidFill>
              </a:rPr>
              <a:t>high-quality work </a:t>
            </a:r>
            <a:r>
              <a:rPr lang="en-CA" sz="4800" dirty="0" smtClean="0"/>
              <a:t>with ease</a:t>
            </a:r>
            <a:endParaRPr lang="en-CA" sz="48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Getting to your destination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GPS Unit</a:t>
            </a:r>
          </a:p>
          <a:p>
            <a:pPr lvl="1"/>
            <a:r>
              <a:rPr lang="en-CA" dirty="0" smtClean="0"/>
              <a:t>You know where you are</a:t>
            </a:r>
          </a:p>
          <a:p>
            <a:pPr lvl="1"/>
            <a:r>
              <a:rPr lang="en-CA" dirty="0" smtClean="0"/>
              <a:t>You know where you want to go</a:t>
            </a:r>
          </a:p>
          <a:p>
            <a:pPr lvl="1"/>
            <a:r>
              <a:rPr lang="en-CA" dirty="0" smtClean="0"/>
              <a:t>You sort of know how to get there</a:t>
            </a:r>
          </a:p>
          <a:p>
            <a:r>
              <a:rPr lang="en-CA" dirty="0" smtClean="0"/>
              <a:t>Learning Essentials will take you there</a:t>
            </a:r>
          </a:p>
          <a:p>
            <a:pPr lvl="1"/>
            <a:r>
              <a:rPr lang="en-CA" dirty="0" smtClean="0"/>
              <a:t>The more often you take the route, the more comfortable you’ll become getting there</a:t>
            </a:r>
          </a:p>
          <a:p>
            <a:pPr lvl="1"/>
            <a:r>
              <a:rPr lang="en-CA" dirty="0" smtClean="0"/>
              <a:t>You will be guided along the way</a:t>
            </a:r>
          </a:p>
          <a:p>
            <a:pPr lvl="1"/>
            <a:r>
              <a:rPr lang="en-CA" dirty="0" smtClean="0"/>
              <a:t>The destination will be better than you had imagined!</a:t>
            </a:r>
            <a:endParaRPr lang="en-CA" dirty="0"/>
          </a:p>
        </p:txBody>
      </p:sp>
    </p:spTree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Target </a:t>
            </a:r>
            <a:r>
              <a:rPr lang="en-CA" dirty="0" smtClean="0"/>
              <a:t>Users</a:t>
            </a:r>
            <a:endParaRPr lang="en-CA" dirty="0"/>
          </a:p>
        </p:txBody>
      </p:sp>
      <p:sp>
        <p:nvSpPr>
          <p:cNvPr id="3083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1752599" y="1738313"/>
            <a:ext cx="7267575" cy="4572000"/>
          </a:xfrm>
        </p:spPr>
        <p:txBody>
          <a:bodyPr/>
          <a:lstStyle/>
          <a:p>
            <a:r>
              <a:rPr lang="en-CA" sz="3600" dirty="0" smtClean="0"/>
              <a:t>Educators</a:t>
            </a:r>
          </a:p>
          <a:p>
            <a:pPr lvl="1"/>
            <a:r>
              <a:rPr lang="en-CA" sz="3200" dirty="0" smtClean="0">
                <a:solidFill>
                  <a:srgbClr val="006666"/>
                </a:solidFill>
              </a:rPr>
              <a:t>Learning Essentials for Educators</a:t>
            </a:r>
          </a:p>
          <a:p>
            <a:r>
              <a:rPr lang="en-CA" sz="3600" dirty="0" smtClean="0"/>
              <a:t>Students</a:t>
            </a:r>
          </a:p>
          <a:p>
            <a:pPr lvl="1"/>
            <a:r>
              <a:rPr lang="en-CA" sz="3200" dirty="0" smtClean="0">
                <a:solidFill>
                  <a:srgbClr val="006666"/>
                </a:solidFill>
              </a:rPr>
              <a:t>Learning Essentials for Students</a:t>
            </a:r>
            <a:endParaRPr lang="en-CA" sz="3200" dirty="0">
              <a:solidFill>
                <a:srgbClr val="006666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844_Classroom Expectations_Copyedited">
  <a:themeElements>
    <a:clrScheme name="1844_Classroom Expectations_Copyedite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844_Classroom Expectations_Copyedited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2857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C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2857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C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844_Classroom Expectations_Copyedite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44_Classroom Expectations_Copyedite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44_Classroom Expectations_Copyedite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44_Classroom Expectations_Copyedite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44_Classroom Expectations_Copyedite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44_Classroom Expectations_Copyedite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1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332</Words>
  <Application>Microsoft Office PowerPoint</Application>
  <PresentationFormat>On-screen Show (4:3)</PresentationFormat>
  <Paragraphs>82</Paragraphs>
  <Slides>21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1844_Classroom Expectations_Copyedited</vt:lpstr>
      <vt:lpstr>Microsoft Learning Essentials</vt:lpstr>
      <vt:lpstr>What is a Technology Mentor? (in NB)</vt:lpstr>
      <vt:lpstr>User Account  SFU</vt:lpstr>
      <vt:lpstr>Slide 4</vt:lpstr>
      <vt:lpstr>Slide 5</vt:lpstr>
      <vt:lpstr>Slide 6</vt:lpstr>
      <vt:lpstr>Slide 7</vt:lpstr>
      <vt:lpstr>Getting to your destination</vt:lpstr>
      <vt:lpstr>Target Users</vt:lpstr>
      <vt:lpstr>To Whom Is It Available?</vt:lpstr>
      <vt:lpstr>How Do I Get It?</vt:lpstr>
      <vt:lpstr>Top Features</vt:lpstr>
      <vt:lpstr>Educator and Student Centres</vt:lpstr>
      <vt:lpstr>Toolbars</vt:lpstr>
      <vt:lpstr>Tutorials</vt:lpstr>
      <vt:lpstr>Slide 16</vt:lpstr>
      <vt:lpstr>Making It Work</vt:lpstr>
      <vt:lpstr>In a Nutshell…</vt:lpstr>
      <vt:lpstr>Let’s Play</vt:lpstr>
      <vt:lpstr>Comments / Questions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Classroom Expectations</dc:title>
  <dc:creator/>
  <cp:lastModifiedBy/>
  <cp:revision>10</cp:revision>
  <dcterms:created xsi:type="dcterms:W3CDTF">2004-11-09T23:39:25Z</dcterms:created>
  <dcterms:modified xsi:type="dcterms:W3CDTF">2008-10-02T16:30:45Z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TC011589511033</vt:lpwstr>
  </property>
  <property fmtid="{D5CDD505-2E9C-101B-9397-08002B2CF9AE}" pid="3" name="SE Mode">
    <vt:lpwstr>teacher</vt:lpwstr>
  </property>
</Properties>
</file>